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3" r:id="rId1"/>
  </p:sldMasterIdLst>
  <p:sldIdLst>
    <p:sldId id="256" r:id="rId2"/>
    <p:sldId id="287" r:id="rId3"/>
    <p:sldId id="282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1" r:id="rId13"/>
    <p:sldId id="274" r:id="rId14"/>
    <p:sldId id="272" r:id="rId15"/>
    <p:sldId id="273" r:id="rId16"/>
    <p:sldId id="275" r:id="rId17"/>
    <p:sldId id="276" r:id="rId18"/>
    <p:sldId id="283" r:id="rId19"/>
    <p:sldId id="284" r:id="rId20"/>
    <p:sldId id="285" r:id="rId21"/>
    <p:sldId id="28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AF8E8B8-83AB-CA4C-81B6-E58726022EBB}">
          <p14:sldIdLst>
            <p14:sldId id="256"/>
            <p14:sldId id="287"/>
            <p14:sldId id="282"/>
            <p14:sldId id="259"/>
            <p14:sldId id="260"/>
            <p14:sldId id="261"/>
            <p14:sldId id="262"/>
            <p14:sldId id="263"/>
            <p14:sldId id="264"/>
            <p14:sldId id="265"/>
            <p14:sldId id="267"/>
            <p14:sldId id="271"/>
            <p14:sldId id="274"/>
            <p14:sldId id="272"/>
            <p14:sldId id="273"/>
            <p14:sldId id="275"/>
            <p14:sldId id="276"/>
            <p14:sldId id="283"/>
            <p14:sldId id="284"/>
            <p14:sldId id="285"/>
            <p14:sldId id="28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13"/>
  </p:normalViewPr>
  <p:slideViewPr>
    <p:cSldViewPr snapToGrid="0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03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73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35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148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85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738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92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02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8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30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62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1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B6C8E-44DF-153F-D6C3-17BC989289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Transformer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736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25BF-B062-25BD-99D0-328D2E43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712" y="278780"/>
            <a:ext cx="6200078" cy="1215483"/>
          </a:xfrm>
        </p:spPr>
        <p:txBody>
          <a:bodyPr/>
          <a:lstStyle/>
          <a:p>
            <a:pPr algn="l"/>
            <a:r>
              <a:rPr lang="en-US" dirty="0"/>
              <a:t>Multi-head attention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97B9B0-7A63-FA9E-B5C3-D7B19DC56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712" y="1638203"/>
            <a:ext cx="10820400" cy="279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4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5730-E464-AAA6-3D65-27125640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ABFA23-E8B8-F3E3-9B2B-BE55DF71E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50" y="2261394"/>
            <a:ext cx="92583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5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C171E-6421-32CB-7268-4A2D1A98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C0EF37-DEB9-6CBE-6D39-6FFD01864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761" y="268940"/>
            <a:ext cx="10897497" cy="60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81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477B-FA34-F73F-BBAC-4F9022C29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641CE-083B-1B3B-5A1B-78F2ECE00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Counting words directly → unbounded values → vanishing gradient</a:t>
            </a:r>
          </a:p>
          <a:p>
            <a:r>
              <a:rPr lang="en-US" dirty="0"/>
              <a:t>  - Discrete positional values → poor gradient flow</a:t>
            </a:r>
          </a:p>
          <a:p>
            <a:r>
              <a:rPr lang="en-US" dirty="0"/>
              <a:t>  - Solution: Use a periodic function (trigonometric functions)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92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8497-EE6F-3360-1C8D-82194EF08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15" y="178421"/>
            <a:ext cx="9701561" cy="1282390"/>
          </a:xfrm>
        </p:spPr>
        <p:txBody>
          <a:bodyPr/>
          <a:lstStyle/>
          <a:p>
            <a:pPr algn="l"/>
            <a:r>
              <a:rPr lang="en-US" dirty="0"/>
              <a:t>Positional Encoding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DA8595-A5E8-A92E-33B8-B08C95FD4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224" y="1717289"/>
            <a:ext cx="9178875" cy="4500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610E0-39C4-E92D-6684-BA7062931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913" y="5543491"/>
            <a:ext cx="4499429" cy="93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4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7189FB-9EB8-48A4-0B2B-7847F11AB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004" y="512956"/>
            <a:ext cx="10656694" cy="2430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08F007-2274-C9CC-1B85-6F8F9A5F8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88" y="3117294"/>
            <a:ext cx="7772400" cy="354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87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2632E-5E75-0B05-327E-FE6F27C7A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Trigonometric Functions in Positional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A217C-5414-FD75-810A-9FDA76ECD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sine and cosine functions</a:t>
            </a:r>
          </a:p>
          <a:p>
            <a:r>
              <a:rPr lang="en-US" dirty="0"/>
              <a:t>Ensures bounded, continuous, periodic encoding</a:t>
            </a:r>
          </a:p>
          <a:p>
            <a:r>
              <a:rPr lang="en-US" dirty="0"/>
              <a:t>Example:</a:t>
            </a:r>
          </a:p>
          <a:p>
            <a:r>
              <a:rPr lang="en-US" dirty="0"/>
              <a:t>  - sin(pos/10000^(2i/d)) for even indices</a:t>
            </a:r>
          </a:p>
          <a:p>
            <a:r>
              <a:rPr lang="en-US" dirty="0"/>
              <a:t>  - cos(pos/10000^(2i/d)) for odd indices</a:t>
            </a:r>
          </a:p>
          <a:p>
            <a:r>
              <a:rPr lang="en-US" dirty="0"/>
              <a:t>Allows model to understand word order and relative positioning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86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7445D-7F9C-7D14-0BD1-6DF006A5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Step: Combining Embeddings and Positional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BE2B3-CDB8-61E2-5C5C-E59CA13E9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Positional encoding vector is same dimension as word embeddings</a:t>
            </a:r>
          </a:p>
          <a:p>
            <a:r>
              <a:rPr lang="en-US" dirty="0"/>
              <a:t>Added to embeddings before feeding into self-attention mechanism</a:t>
            </a:r>
          </a:p>
          <a:p>
            <a:r>
              <a:rPr lang="en-US" dirty="0"/>
              <a:t>This allows model to consider both meaning and word order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35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B8879-C223-A805-DAB9-180CC2D9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31145-BCFD-3A09-C6BE-29421EE1E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Normalization ensures stable training by reducing extreme values, enabling faster convergence, and mitigating internal covariate shift.</a:t>
            </a:r>
          </a:p>
          <a:p>
            <a:r>
              <a:rPr lang="en-US" dirty="0"/>
              <a:t>Covariate shift occurs when the input data distribution differs from the prediction data distribution, e.g., training on red roses but predicting on yellow roses.</a:t>
            </a:r>
          </a:p>
          <a:p>
            <a:r>
              <a:rPr lang="en-US" dirty="0"/>
              <a:t>Internal covariate shift happens in hidden layers as their weights change over time, causing fluctuations in input distributions.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02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61330-3F94-99DE-F8A7-0D69F6419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C5023-4DA4-5838-2F34-E059F7D76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Feed-forward network:</a:t>
            </a:r>
          </a:p>
          <a:p>
            <a:r>
              <a:rPr lang="en-US" dirty="0"/>
              <a:t>- 1st layer: 2048 neurons,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r>
              <a:rPr lang="en-US" dirty="0"/>
              <a:t>- 2nd layer: 512 neurons, Linear activation</a:t>
            </a:r>
          </a:p>
          <a:p>
            <a:r>
              <a:rPr lang="en-US" dirty="0"/>
              <a:t>Residual layers stabilize training and help mitigate the vanishing gradient problem, inspired by </a:t>
            </a:r>
            <a:r>
              <a:rPr lang="en-US" dirty="0" err="1"/>
              <a:t>ResNet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B75F-9498-9133-2311-D0991BE8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BD010-C0B2-4CE7-310D-C082407EA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Initially, we used </a:t>
            </a:r>
            <a:r>
              <a:rPr lang="en-US" b="1" dirty="0"/>
              <a:t>Recurrent Neural Networks (RNNs)</a:t>
            </a:r>
            <a:r>
              <a:rPr lang="en-US" dirty="0"/>
              <a:t> for sequential data. They worked well but had limitations like vanishing gradients, making it hard to capture long-range dependencies.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Then came </a:t>
            </a:r>
            <a:r>
              <a:rPr lang="en-US" b="1" dirty="0"/>
              <a:t>Long Short-Term Memory (LSTMs)</a:t>
            </a:r>
            <a:r>
              <a:rPr lang="en-US" dirty="0"/>
              <a:t>, which solved some of RNNs' problems but were still sequential in nature—slowing down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Next, </a:t>
            </a:r>
            <a:r>
              <a:rPr lang="en-US" b="1" dirty="0"/>
              <a:t>Attention Mechanisms</a:t>
            </a:r>
            <a:r>
              <a:rPr lang="en-US" dirty="0"/>
              <a:t> were introduced in sequence-to-sequence models, allowing networks to focus on relevant parts of the input.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Transformers took this idea to the next level, removing recurrence entirely and relying purely on </a:t>
            </a:r>
            <a:r>
              <a:rPr lang="en-US" b="1" dirty="0"/>
              <a:t>self-attention</a:t>
            </a:r>
            <a:r>
              <a:rPr lang="en-US" dirty="0"/>
              <a:t>. This allowed for parallel computation, making training much faster and more efficient.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713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37B1E-F6D2-A37E-D487-F79CC009B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3C4AA-63BA-F0E0-2B59-6D0476CA1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decoder is autoregressive at inference time but not during training due to masked self-attention.</a:t>
            </a:r>
          </a:p>
          <a:p>
            <a:r>
              <a:rPr lang="en-US" dirty="0"/>
              <a:t>Generate sequences step by step, conditioning on previous outputs.</a:t>
            </a:r>
          </a:p>
          <a:p>
            <a:r>
              <a:rPr lang="en-US" dirty="0"/>
              <a:t>During training, the model should not see future tokens. Masking ensures proper sequence learning.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678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73CF-332F-4B30-3667-643807546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Multi-head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54C5-B85E-C721-E526-0315CD713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prevent the model from seeing future words (to avoid cheating).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do this by setting certain attention scores to </a:t>
            </a:r>
            <a:r>
              <a:rPr lang="en-US" b="1" dirty="0"/>
              <a:t>-∞</a:t>
            </a:r>
            <a:r>
              <a:rPr lang="en-US" dirty="0"/>
              <a:t> (effectively masking them out).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96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75E54-2D8A-C626-3B04-C6ECF08A0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Attention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96AF26-8FA0-C368-6B00-AE60D219A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699" y="1690687"/>
            <a:ext cx="5927272" cy="2895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3BFD62-999A-7B49-8FC8-21EDBC713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658" y="2119086"/>
            <a:ext cx="4426856" cy="358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56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3FB34-25F3-04FE-C532-D6085F852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1F572A-186E-4A6E-F61A-E08E3B800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4286"/>
            <a:ext cx="10642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9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2FB5FF-DA02-2E8A-EBCF-66F0532C0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39371"/>
            <a:ext cx="8839201" cy="5718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E2238-0E25-F71B-39A2-5714F83B0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00" y="3155043"/>
            <a:ext cx="3467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79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7DC3-A904-3C99-AE9B-FC560220D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A1070-24E8-FFC0-2B36-001D76750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During </a:t>
            </a:r>
            <a:r>
              <a:rPr lang="en-US" b="1" dirty="0"/>
              <a:t>training</a:t>
            </a:r>
            <a:r>
              <a:rPr lang="en-US" dirty="0"/>
              <a:t>, we use </a:t>
            </a:r>
            <a:r>
              <a:rPr lang="en-US" b="1" dirty="0"/>
              <a:t>teacher forcing</a:t>
            </a:r>
            <a:r>
              <a:rPr lang="en-US" dirty="0"/>
              <a:t> (providing correct words).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During </a:t>
            </a:r>
            <a:r>
              <a:rPr lang="en-US" b="1" dirty="0"/>
              <a:t>inference</a:t>
            </a:r>
            <a:r>
              <a:rPr lang="en-US" dirty="0"/>
              <a:t>, the model generates words </a:t>
            </a:r>
            <a:r>
              <a:rPr lang="en-US" b="1" dirty="0"/>
              <a:t>one-by-one</a:t>
            </a:r>
            <a:r>
              <a:rPr lang="en-US" dirty="0"/>
              <a:t> (autoregressive behavior).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 passing through multiple decoder layers, the output is projected onto the vocabulary space.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Softmax</a:t>
            </a:r>
            <a:r>
              <a:rPr lang="en-US" dirty="0"/>
              <a:t> determines the most probable next word.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process repeats until an token is generated.</a:t>
            </a:r>
          </a:p>
        </p:txBody>
      </p:sp>
    </p:spTree>
    <p:extLst>
      <p:ext uri="{BB962C8B-B14F-4D97-AF65-F5344CB8AC3E}">
        <p14:creationId xmlns:p14="http://schemas.microsoft.com/office/powerpoint/2010/main" val="3598148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multi-level algorithm&#10;&#10;AI-generated content may be incorrect.">
            <a:extLst>
              <a:ext uri="{FF2B5EF4-FFF2-40B4-BE49-F238E27FC236}">
                <a16:creationId xmlns:a16="http://schemas.microsoft.com/office/drawing/2014/main" id="{E4E3B7C7-72DF-2602-2316-61A77CD30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153" y="742279"/>
            <a:ext cx="11672047" cy="54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8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CE01EA-E818-BD17-51F6-A5DD219AF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287" y="0"/>
            <a:ext cx="985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7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C8435-147E-DE7D-A398-EDFC695C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en-US" dirty="0"/>
              <a:t>ATTENTION!!!!!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05D63-8E50-9524-9163-BD4318A47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9283390" cy="4024125"/>
          </a:xfrm>
        </p:spPr>
        <p:txBody>
          <a:bodyPr/>
          <a:lstStyle/>
          <a:p>
            <a:r>
              <a:rPr lang="en-US" dirty="0"/>
              <a:t>WORD EMBEDDINGS – capture the semantic meaning</a:t>
            </a:r>
          </a:p>
          <a:p>
            <a:r>
              <a:rPr lang="en-US" dirty="0"/>
              <a:t>They are static embeddings with no context awareness</a:t>
            </a:r>
          </a:p>
          <a:p>
            <a:r>
              <a:rPr lang="en-US" dirty="0"/>
              <a:t>Contextual embeddings improve by dynamically adjusting word meaning based on context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97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B62236-4420-65F5-414A-1A2B43719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10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70EF56-CEAF-1DA8-937C-7366CFB86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FF8336-8700-65F6-24D1-5684ECD3F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689" y="5185186"/>
            <a:ext cx="3524475" cy="96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1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CC97D-84AA-931B-2452-88CED6FC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595" y="234177"/>
            <a:ext cx="11093605" cy="959004"/>
          </a:xfrm>
        </p:spPr>
        <p:txBody>
          <a:bodyPr/>
          <a:lstStyle/>
          <a:p>
            <a:pPr algn="l"/>
            <a:r>
              <a:rPr lang="en-US" dirty="0"/>
              <a:t>Query , Key, Value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75FA4B-1A67-E6EB-0A55-2D68161CDA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9863" y="1906859"/>
            <a:ext cx="4594303" cy="431137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37F41A-B3DD-274A-8E35-6645251D0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31366" y="1193181"/>
            <a:ext cx="5874834" cy="5025503"/>
          </a:xfrm>
        </p:spPr>
        <p:txBody>
          <a:bodyPr/>
          <a:lstStyle/>
          <a:p>
            <a:r>
              <a:rPr lang="en-US" dirty="0"/>
              <a:t>Separation of concerns, components of the same word</a:t>
            </a:r>
          </a:p>
          <a:p>
            <a:r>
              <a:rPr lang="en-US" dirty="0"/>
              <a:t>By applying separate linear transformations to generate Q, K, and V vectors from the same input, the model learns distinct aspects of the data, enabling it to capture various relationships and patterns within the sequence.</a:t>
            </a:r>
          </a:p>
          <a:p>
            <a:r>
              <a:rPr lang="en-US" dirty="0"/>
              <a:t>Basically you get to pick what the model “sees”, then what the model “responds” with.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26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216357-43A0-3BE4-C80B-EC71D7A97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56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1356D2-989A-C723-1C6E-76892D42F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4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9705</TotalTime>
  <Words>591</Words>
  <Application>Microsoft Macintosh PowerPoint</Application>
  <PresentationFormat>Widescreen</PresentationFormat>
  <Paragraphs>54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2013 - 2022 Theme</vt:lpstr>
      <vt:lpstr>Transformer Architecture</vt:lpstr>
      <vt:lpstr>History</vt:lpstr>
      <vt:lpstr>PowerPoint Presentation</vt:lpstr>
      <vt:lpstr>ATTENTION!!!!!</vt:lpstr>
      <vt:lpstr>PowerPoint Presentation</vt:lpstr>
      <vt:lpstr>PowerPoint Presentation</vt:lpstr>
      <vt:lpstr>Query , Key, Value</vt:lpstr>
      <vt:lpstr>PowerPoint Presentation</vt:lpstr>
      <vt:lpstr>PowerPoint Presentation</vt:lpstr>
      <vt:lpstr>Multi-head attention</vt:lpstr>
      <vt:lpstr>PowerPoint Presentation</vt:lpstr>
      <vt:lpstr>PowerPoint Presentation</vt:lpstr>
      <vt:lpstr>Positional Encoding Solution</vt:lpstr>
      <vt:lpstr>Positional Encoding</vt:lpstr>
      <vt:lpstr>PowerPoint Presentation</vt:lpstr>
      <vt:lpstr>Trigonometric Functions in Positional Encoding</vt:lpstr>
      <vt:lpstr>Final Step: Combining Embeddings and Positional Encoding</vt:lpstr>
      <vt:lpstr>Normalization</vt:lpstr>
      <vt:lpstr>Encoder</vt:lpstr>
      <vt:lpstr>Decoder</vt:lpstr>
      <vt:lpstr>Masked Multi-head Attention</vt:lpstr>
      <vt:lpstr>Cross Attention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Chowlur Hrudya</dc:creator>
  <cp:lastModifiedBy>Chowlur Hrudya</cp:lastModifiedBy>
  <cp:revision>3</cp:revision>
  <dcterms:created xsi:type="dcterms:W3CDTF">2025-03-06T14:28:27Z</dcterms:created>
  <dcterms:modified xsi:type="dcterms:W3CDTF">2025-03-13T11:06:26Z</dcterms:modified>
</cp:coreProperties>
</file>